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40BA92-F8C7-4008-BCFB-EEE50029C49C}" type="datetimeFigureOut">
              <a:rPr lang="ru-RU" smtClean="0"/>
              <a:t>01.11.2020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3B41BA-8D00-4CD7-836B-2F72C3AF01F3}" type="slidenum">
              <a:rPr lang="ru-RU" smtClean="0"/>
              <a:t>‹#›</a:t>
            </a:fld>
            <a:endParaRPr lang="ru-RU"/>
          </a:p>
        </p:txBody>
      </p:sp>
    </p:spTree>
    <p:extLst>
      <p:ext uri="{BB962C8B-B14F-4D97-AF65-F5344CB8AC3E}">
        <p14:creationId xmlns:p14="http://schemas.microsoft.com/office/powerpoint/2010/main" val="4203195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63B41BA-8D00-4CD7-836B-2F72C3AF01F3}" type="slidenum">
              <a:rPr lang="ru-RU" smtClean="0"/>
              <a:t>10</a:t>
            </a:fld>
            <a:endParaRPr lang="ru-RU"/>
          </a:p>
        </p:txBody>
      </p:sp>
    </p:spTree>
    <p:extLst>
      <p:ext uri="{BB962C8B-B14F-4D97-AF65-F5344CB8AC3E}">
        <p14:creationId xmlns:p14="http://schemas.microsoft.com/office/powerpoint/2010/main" val="1056670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F899F92-8D26-4684-B11A-17C0DB833411}"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784C651-9AD9-4F92-9570-10E0C0ECD7B9}"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1987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F899F92-8D26-4684-B11A-17C0DB833411}"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784C651-9AD9-4F92-9570-10E0C0ECD7B9}" type="slidenum">
              <a:rPr lang="ru-RU" smtClean="0"/>
              <a:t>‹#›</a:t>
            </a:fld>
            <a:endParaRPr lang="ru-RU"/>
          </a:p>
        </p:txBody>
      </p:sp>
    </p:spTree>
    <p:extLst>
      <p:ext uri="{BB962C8B-B14F-4D97-AF65-F5344CB8AC3E}">
        <p14:creationId xmlns:p14="http://schemas.microsoft.com/office/powerpoint/2010/main" val="258208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F899F92-8D26-4684-B11A-17C0DB833411}"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784C651-9AD9-4F92-9570-10E0C0ECD7B9}" type="slidenum">
              <a:rPr lang="ru-RU" smtClean="0"/>
              <a:t>‹#›</a:t>
            </a:fld>
            <a:endParaRPr lang="ru-RU"/>
          </a:p>
        </p:txBody>
      </p:sp>
    </p:spTree>
    <p:extLst>
      <p:ext uri="{BB962C8B-B14F-4D97-AF65-F5344CB8AC3E}">
        <p14:creationId xmlns:p14="http://schemas.microsoft.com/office/powerpoint/2010/main" val="772484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F899F92-8D26-4684-B11A-17C0DB833411}"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784C651-9AD9-4F92-9570-10E0C0ECD7B9}" type="slidenum">
              <a:rPr lang="ru-RU" smtClean="0"/>
              <a:t>‹#›</a:t>
            </a:fld>
            <a:endParaRPr lang="ru-RU"/>
          </a:p>
        </p:txBody>
      </p:sp>
    </p:spTree>
    <p:extLst>
      <p:ext uri="{BB962C8B-B14F-4D97-AF65-F5344CB8AC3E}">
        <p14:creationId xmlns:p14="http://schemas.microsoft.com/office/powerpoint/2010/main" val="3332707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F899F92-8D26-4684-B11A-17C0DB833411}"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784C651-9AD9-4F92-9570-10E0C0ECD7B9}"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5663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F899F92-8D26-4684-B11A-17C0DB833411}"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784C651-9AD9-4F92-9570-10E0C0ECD7B9}" type="slidenum">
              <a:rPr lang="ru-RU" smtClean="0"/>
              <a:t>‹#›</a:t>
            </a:fld>
            <a:endParaRPr lang="ru-RU"/>
          </a:p>
        </p:txBody>
      </p:sp>
    </p:spTree>
    <p:extLst>
      <p:ext uri="{BB962C8B-B14F-4D97-AF65-F5344CB8AC3E}">
        <p14:creationId xmlns:p14="http://schemas.microsoft.com/office/powerpoint/2010/main" val="2845679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F899F92-8D26-4684-B11A-17C0DB833411}" type="datetimeFigureOut">
              <a:rPr lang="ru-RU" smtClean="0"/>
              <a:t>01.11.2020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784C651-9AD9-4F92-9570-10E0C0ECD7B9}" type="slidenum">
              <a:rPr lang="ru-RU" smtClean="0"/>
              <a:t>‹#›</a:t>
            </a:fld>
            <a:endParaRPr lang="ru-RU"/>
          </a:p>
        </p:txBody>
      </p:sp>
    </p:spTree>
    <p:extLst>
      <p:ext uri="{BB962C8B-B14F-4D97-AF65-F5344CB8AC3E}">
        <p14:creationId xmlns:p14="http://schemas.microsoft.com/office/powerpoint/2010/main" val="3751426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F899F92-8D26-4684-B11A-17C0DB833411}" type="datetimeFigureOut">
              <a:rPr lang="ru-RU" smtClean="0"/>
              <a:t>01.11.2020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784C651-9AD9-4F92-9570-10E0C0ECD7B9}" type="slidenum">
              <a:rPr lang="ru-RU" smtClean="0"/>
              <a:t>‹#›</a:t>
            </a:fld>
            <a:endParaRPr lang="ru-RU"/>
          </a:p>
        </p:txBody>
      </p:sp>
    </p:spTree>
    <p:extLst>
      <p:ext uri="{BB962C8B-B14F-4D97-AF65-F5344CB8AC3E}">
        <p14:creationId xmlns:p14="http://schemas.microsoft.com/office/powerpoint/2010/main" val="2905401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F899F92-8D26-4684-B11A-17C0DB833411}" type="datetimeFigureOut">
              <a:rPr lang="ru-RU" smtClean="0"/>
              <a:t>01.11.2020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9784C651-9AD9-4F92-9570-10E0C0ECD7B9}" type="slidenum">
              <a:rPr lang="ru-RU" smtClean="0"/>
              <a:t>‹#›</a:t>
            </a:fld>
            <a:endParaRPr lang="ru-RU"/>
          </a:p>
        </p:txBody>
      </p:sp>
    </p:spTree>
    <p:extLst>
      <p:ext uri="{BB962C8B-B14F-4D97-AF65-F5344CB8AC3E}">
        <p14:creationId xmlns:p14="http://schemas.microsoft.com/office/powerpoint/2010/main" val="1687229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F899F92-8D26-4684-B11A-17C0DB833411}" type="datetimeFigureOut">
              <a:rPr lang="ru-RU" smtClean="0"/>
              <a:t>01.11.2020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784C651-9AD9-4F92-9570-10E0C0ECD7B9}" type="slidenum">
              <a:rPr lang="ru-RU" smtClean="0"/>
              <a:t>‹#›</a:t>
            </a:fld>
            <a:endParaRPr lang="ru-RU"/>
          </a:p>
        </p:txBody>
      </p:sp>
    </p:spTree>
    <p:extLst>
      <p:ext uri="{BB962C8B-B14F-4D97-AF65-F5344CB8AC3E}">
        <p14:creationId xmlns:p14="http://schemas.microsoft.com/office/powerpoint/2010/main" val="1187487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F899F92-8D26-4684-B11A-17C0DB833411}"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784C651-9AD9-4F92-9570-10E0C0ECD7B9}" type="slidenum">
              <a:rPr lang="ru-RU" smtClean="0"/>
              <a:t>‹#›</a:t>
            </a:fld>
            <a:endParaRPr lang="ru-RU"/>
          </a:p>
        </p:txBody>
      </p:sp>
    </p:spTree>
    <p:extLst>
      <p:ext uri="{BB962C8B-B14F-4D97-AF65-F5344CB8AC3E}">
        <p14:creationId xmlns:p14="http://schemas.microsoft.com/office/powerpoint/2010/main" val="2421821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F899F92-8D26-4684-B11A-17C0DB833411}" type="datetimeFigureOut">
              <a:rPr lang="ru-RU" smtClean="0"/>
              <a:t>01.11.2020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784C651-9AD9-4F92-9570-10E0C0ECD7B9}"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75063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pPr algn="ctr"/>
            <a:r>
              <a:rPr lang="ru-RU" sz="4400" b="1" dirty="0">
                <a:latin typeface="Times New Roman" panose="02020603050405020304" pitchFamily="18" charset="0"/>
                <a:cs typeface="Times New Roman" panose="02020603050405020304" pitchFamily="18" charset="0"/>
              </a:rPr>
              <a:t>Функции и признаки методологии</a:t>
            </a:r>
            <a:br>
              <a:rPr lang="ru-RU" sz="4400" b="1" dirty="0">
                <a:latin typeface="Times New Roman" panose="02020603050405020304" pitchFamily="18" charset="0"/>
                <a:cs typeface="Times New Roman" panose="02020603050405020304" pitchFamily="18" charset="0"/>
              </a:rPr>
            </a:br>
            <a:r>
              <a:rPr lang="ru-RU" sz="4400" b="1" dirty="0">
                <a:latin typeface="Times New Roman" panose="02020603050405020304" pitchFamily="18" charset="0"/>
                <a:cs typeface="Times New Roman" panose="02020603050405020304" pitchFamily="18" charset="0"/>
              </a:rPr>
              <a:t>     </a:t>
            </a:r>
            <a:r>
              <a:rPr lang="ru-RU" sz="4400" b="1" dirty="0" smtClean="0">
                <a:latin typeface="Times New Roman" panose="02020603050405020304" pitchFamily="18" charset="0"/>
                <a:cs typeface="Times New Roman" panose="02020603050405020304" pitchFamily="18" charset="0"/>
              </a:rPr>
              <a:t>в </a:t>
            </a:r>
            <a:r>
              <a:rPr lang="ru-RU" sz="4400" b="1" dirty="0">
                <a:latin typeface="Times New Roman" panose="02020603050405020304" pitchFamily="18" charset="0"/>
                <a:cs typeface="Times New Roman" panose="02020603050405020304" pitchFamily="18" charset="0"/>
              </a:rPr>
              <a:t>педагогике физического воспитания</a:t>
            </a:r>
            <a:r>
              <a:rPr lang="ru-RU" dirty="0"/>
              <a:t/>
            </a:r>
            <a:br>
              <a:rPr lang="ru-RU" dirty="0"/>
            </a:br>
            <a:endParaRPr lang="ru-RU" dirty="0"/>
          </a:p>
        </p:txBody>
      </p:sp>
      <p:sp>
        <p:nvSpPr>
          <p:cNvPr id="3" name="Подзаголовок 2"/>
          <p:cNvSpPr>
            <a:spLocks noGrp="1"/>
          </p:cNvSpPr>
          <p:nvPr>
            <p:ph type="subTitle" idx="1"/>
          </p:nvPr>
        </p:nvSpPr>
        <p:spPr/>
        <p:txBody>
          <a:bodyPr>
            <a:normAutofit/>
          </a:bodyPr>
          <a:lstStyle/>
          <a:p>
            <a:pPr algn="ctr"/>
            <a:r>
              <a:rPr lang="ru-RU" sz="2800" b="1" smtClean="0">
                <a:solidFill>
                  <a:schemeClr val="tx1"/>
                </a:solidFill>
                <a:latin typeface="Times New Roman" panose="02020603050405020304" pitchFamily="18" charset="0"/>
                <a:cs typeface="Times New Roman" panose="02020603050405020304" pitchFamily="18" charset="0"/>
              </a:rPr>
              <a:t>Лекция </a:t>
            </a:r>
            <a:r>
              <a:rPr lang="ru-RU" sz="2800" b="1" smtClean="0">
                <a:solidFill>
                  <a:schemeClr val="tx1"/>
                </a:solidFill>
                <a:latin typeface="Times New Roman" panose="02020603050405020304" pitchFamily="18" charset="0"/>
                <a:cs typeface="Times New Roman" panose="02020603050405020304" pitchFamily="18" charset="0"/>
              </a:rPr>
              <a:t>3</a:t>
            </a:r>
            <a:endParaRPr lang="ru-RU" sz="2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5450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57130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определить те идеи, которые явились стержневыми и мало изменялись на протяжении истории развития теории физического воспитания;</a:t>
            </a:r>
          </a:p>
          <a:p>
            <a:pPr algn="just"/>
            <a:r>
              <a:rPr lang="ru-RU" dirty="0" smtClean="0">
                <a:latin typeface="Times New Roman" panose="02020603050405020304" pitchFamily="18" charset="0"/>
                <a:cs typeface="Times New Roman" panose="02020603050405020304" pitchFamily="18" charset="0"/>
              </a:rPr>
              <a:t>– объяснить, почему некоторые перспективные идеи прошлого до сих пор не реализованы;</a:t>
            </a:r>
          </a:p>
          <a:p>
            <a:pPr algn="just"/>
            <a:r>
              <a:rPr lang="ru-RU" dirty="0" smtClean="0">
                <a:latin typeface="Times New Roman" panose="02020603050405020304" pitchFamily="18" charset="0"/>
                <a:cs typeface="Times New Roman" panose="02020603050405020304" pitchFamily="18" charset="0"/>
              </a:rPr>
              <a:t>– сформулировать тенденции развития тех или иных идей, сохранивших свое значение и для нашего времени.</a:t>
            </a:r>
          </a:p>
          <a:p>
            <a:pPr algn="just"/>
            <a:r>
              <a:rPr lang="ru-RU" dirty="0" smtClean="0">
                <a:latin typeface="Times New Roman" panose="02020603050405020304" pitchFamily="18" charset="0"/>
                <a:cs typeface="Times New Roman" panose="02020603050405020304" pitchFamily="18" charset="0"/>
              </a:rPr>
              <a:t>2. Принцип целостного изучения процесса или явления.</a:t>
            </a:r>
          </a:p>
          <a:p>
            <a:pPr algn="just"/>
            <a:r>
              <a:rPr lang="ru-RU" dirty="0" smtClean="0">
                <a:latin typeface="Times New Roman" panose="02020603050405020304" pitchFamily="18" charset="0"/>
                <a:cs typeface="Times New Roman" panose="02020603050405020304" pitchFamily="18" charset="0"/>
              </a:rPr>
              <a:t>Совокупность теоретических идей и подходов, выраженная в четкой исходной позиции исследования, составляет одно из оснований. Теория проблемы есть, в сущности, стратегия исследования, философское обобщение проблемы. Основа</a:t>
            </a:r>
          </a:p>
          <a:p>
            <a:pPr algn="just"/>
            <a:r>
              <a:rPr lang="ru-RU" dirty="0" smtClean="0">
                <a:latin typeface="Times New Roman" panose="02020603050405020304" pitchFamily="18" charset="0"/>
                <a:cs typeface="Times New Roman" panose="02020603050405020304" pitchFamily="18" charset="0"/>
              </a:rPr>
              <a:t>ее – педагогическая идея, которая может быть принята как философское положение, оставаясь по содержанию теоретическим выводом педагогического исследования.</a:t>
            </a:r>
          </a:p>
          <a:p>
            <a:pPr algn="just"/>
            <a:r>
              <a:rPr lang="ru-RU" b="1" dirty="0" smtClean="0">
                <a:latin typeface="Times New Roman" panose="02020603050405020304" pitchFamily="18" charset="0"/>
                <a:cs typeface="Times New Roman" panose="02020603050405020304" pitchFamily="18" charset="0"/>
              </a:rPr>
              <a:t>Методологическая концепция исследования по форме выглядит как философское видение исследуемой проблемы, в котором отражены четыре признака:</a:t>
            </a:r>
          </a:p>
          <a:p>
            <a:pPr algn="just"/>
            <a:r>
              <a:rPr lang="ru-RU" dirty="0" smtClean="0">
                <a:latin typeface="Times New Roman" panose="02020603050405020304" pitchFamily="18" charset="0"/>
                <a:cs typeface="Times New Roman" panose="02020603050405020304" pitchFamily="18" charset="0"/>
              </a:rPr>
              <a:t>понимание ее общественного явления (социальный аспект методологии); </a:t>
            </a:r>
          </a:p>
          <a:p>
            <a:pPr algn="just"/>
            <a:r>
              <a:rPr lang="ru-RU" dirty="0" smtClean="0">
                <a:latin typeface="Times New Roman" panose="02020603050405020304" pitchFamily="18" charset="0"/>
                <a:cs typeface="Times New Roman" panose="02020603050405020304" pitchFamily="18" charset="0"/>
              </a:rPr>
              <a:t>связь проблемы с развитием теории физического воспитания (</a:t>
            </a:r>
            <a:r>
              <a:rPr lang="ru-RU" dirty="0" err="1" smtClean="0">
                <a:latin typeface="Times New Roman" panose="02020603050405020304" pitchFamily="18" charset="0"/>
                <a:cs typeface="Times New Roman" panose="02020603050405020304" pitchFamily="18" charset="0"/>
              </a:rPr>
              <a:t>межнаучные</a:t>
            </a:r>
            <a:r>
              <a:rPr lang="ru-RU" dirty="0" smtClean="0">
                <a:latin typeface="Times New Roman" panose="02020603050405020304" pitchFamily="18" charset="0"/>
                <a:cs typeface="Times New Roman" panose="02020603050405020304" pitchFamily="18" charset="0"/>
              </a:rPr>
              <a:t> связи); </a:t>
            </a:r>
          </a:p>
          <a:p>
            <a:pPr algn="just"/>
            <a:r>
              <a:rPr lang="ru-RU" dirty="0">
                <a:latin typeface="Times New Roman" panose="02020603050405020304" pitchFamily="18" charset="0"/>
                <a:cs typeface="Times New Roman" panose="02020603050405020304" pitchFamily="18" charset="0"/>
              </a:rPr>
              <a:t>с</a:t>
            </a:r>
            <a:r>
              <a:rPr lang="ru-RU" dirty="0" smtClean="0">
                <a:latin typeface="Times New Roman" panose="02020603050405020304" pitchFamily="18" charset="0"/>
                <a:cs typeface="Times New Roman" panose="02020603050405020304" pitchFamily="18" charset="0"/>
              </a:rPr>
              <a:t>вязь проблемы с педагогическим знанием в целом (место проблемы в развитии </a:t>
            </a:r>
            <a:r>
              <a:rPr lang="ru-RU" dirty="0" err="1" smtClean="0">
                <a:latin typeface="Times New Roman" panose="02020603050405020304" pitchFamily="18" charset="0"/>
                <a:cs typeface="Times New Roman" panose="02020603050405020304" pitchFamily="18" charset="0"/>
              </a:rPr>
              <a:t>педаго</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гики); </a:t>
            </a:r>
          </a:p>
          <a:p>
            <a:pPr algn="just"/>
            <a:r>
              <a:rPr lang="ru-RU" dirty="0" smtClean="0">
                <a:latin typeface="Times New Roman" panose="02020603050405020304" pitchFamily="18" charset="0"/>
                <a:cs typeface="Times New Roman" panose="02020603050405020304" pitchFamily="18" charset="0"/>
              </a:rPr>
              <a:t>специфика педагогической проблемы (ее сущностная характеристика).</a:t>
            </a:r>
          </a:p>
          <a:p>
            <a:pPr algn="just"/>
            <a:r>
              <a:rPr lang="ru-RU" dirty="0" smtClean="0">
                <a:latin typeface="Times New Roman" panose="02020603050405020304" pitchFamily="18" charset="0"/>
                <a:cs typeface="Times New Roman" panose="02020603050405020304" pitchFamily="18" charset="0"/>
              </a:rPr>
              <a:t>Целью методологической разработки проблемы является философское обоснование научной концепции. Чтобы определить методологическую концепцию исследования, целесообразно исходить из определенной программы при</a:t>
            </a:r>
          </a:p>
          <a:p>
            <a:pPr algn="just"/>
            <a:r>
              <a:rPr lang="ru-RU" dirty="0" smtClean="0">
                <a:latin typeface="Times New Roman" panose="02020603050405020304" pitchFamily="18" charset="0"/>
                <a:cs typeface="Times New Roman" panose="02020603050405020304" pitchFamily="18" charset="0"/>
              </a:rPr>
              <a:t>формулировке тех или иных положений:</a:t>
            </a:r>
          </a:p>
          <a:p>
            <a:pPr algn="just"/>
            <a:r>
              <a:rPr lang="ru-RU" dirty="0" smtClean="0">
                <a:latin typeface="Times New Roman" panose="02020603050405020304" pitchFamily="18" charset="0"/>
                <a:cs typeface="Times New Roman" panose="02020603050405020304" pitchFamily="18" charset="0"/>
              </a:rPr>
              <a:t>– сущность изучаемого процесса или явления, т.е. главное в нем, основное ядро, источник, движущая сила, точка опоры, ведущее противоречие, при разрешении которого происходит прогрессивное развитие того, что изучается;</a:t>
            </a:r>
          </a:p>
          <a:p>
            <a:pPr algn="just"/>
            <a:r>
              <a:rPr lang="ru-RU" dirty="0" smtClean="0">
                <a:latin typeface="Times New Roman" panose="02020603050405020304" pitchFamily="18" charset="0"/>
                <a:cs typeface="Times New Roman" panose="02020603050405020304" pitchFamily="18" charset="0"/>
              </a:rPr>
              <a:t>– основное направление прогрессивного изменения объектов исследования</a:t>
            </a:r>
          </a:p>
          <a:p>
            <a:pPr algn="just"/>
            <a:r>
              <a:rPr lang="ru-RU" dirty="0" smtClean="0">
                <a:latin typeface="Times New Roman" panose="02020603050405020304" pitchFamily="18" charset="0"/>
                <a:cs typeface="Times New Roman" panose="02020603050405020304" pitchFamily="18" charset="0"/>
              </a:rPr>
              <a:t>– как будет изменяться личность или коллектив, отношения или мотивация, вообще то, что мы исследуем, что этому будет способствовать, что мешать, какова в связи с этим должна быть стратегия педагогической деятельности по физическому воспитанию.</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7178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757130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условия, необходимые для создания действительной педагогической системы (минимальные, оптимальные, ведущие, корректирующие);                                    </a:t>
            </a:r>
          </a:p>
          <a:p>
            <a:pPr algn="just"/>
            <a:r>
              <a:rPr lang="ru-RU" dirty="0" smtClean="0">
                <a:latin typeface="Times New Roman" panose="02020603050405020304" pitchFamily="18" charset="0"/>
                <a:cs typeface="Times New Roman" panose="02020603050405020304" pitchFamily="18" charset="0"/>
              </a:rPr>
              <a:t>– связь теории физического воспитания и психологии общеизвестна. Поэтому всякая педагогическая концепция имеет психологическое основание. Исследователь обязан точно установить, какие психические процессы и явления необходимо использовать, чтобы практически решить ту или иную педагогическую задачу в процессе совершенствования теории физического воспитания. </a:t>
            </a:r>
          </a:p>
          <a:p>
            <a:pPr algn="just"/>
            <a:r>
              <a:rPr lang="ru-RU" dirty="0" smtClean="0">
                <a:latin typeface="Times New Roman" panose="02020603050405020304" pitchFamily="18" charset="0"/>
                <a:cs typeface="Times New Roman" panose="02020603050405020304" pitchFamily="18" charset="0"/>
              </a:rPr>
              <a:t>К теоретическому анализу относится анализ факторов, вычленение из существенных признаков явления, выявление главных, достаточных и вспомогательных условий, анализ движущих сил, взаимодействие объективных и субъективных факторов развития явления, определение его закономерностей, тенденций, педагогических правил. Все это вместе взятое и есть теория физического воспитания. Высшим теоретическим обобщением являются педагогические закономерности. Закономерности в теории физического воспитания отражают устойчивые постоянные связи между педагогическими явлениями. Правила, формулировки и доказательства закономерностей таковы:</a:t>
            </a:r>
          </a:p>
          <a:p>
            <a:pPr algn="just"/>
            <a:r>
              <a:rPr lang="ru-RU" dirty="0" smtClean="0">
                <a:latin typeface="Times New Roman" panose="02020603050405020304" pitchFamily="18" charset="0"/>
                <a:cs typeface="Times New Roman" panose="02020603050405020304" pitchFamily="18" charset="0"/>
              </a:rPr>
              <a:t>– всякая педагогическая закономерность в том случае может быть признанной, когда она имеет научные доказательства, подтверждена экспериментально, фиксируется в опытной работе, в разных условиях у людей с разным уровнем физического развития и т.д.;</a:t>
            </a:r>
          </a:p>
          <a:p>
            <a:pPr algn="just"/>
            <a:r>
              <a:rPr lang="ru-RU" dirty="0" smtClean="0">
                <a:latin typeface="Times New Roman" panose="02020603050405020304" pitchFamily="18" charset="0"/>
                <a:cs typeface="Times New Roman" panose="02020603050405020304" pitchFamily="18" charset="0"/>
              </a:rPr>
              <a:t>– закономерность должна обязательно опираться на исследования других ученых и находить подтверждение в общем фонде теории физического воспитания.</a:t>
            </a:r>
          </a:p>
          <a:p>
            <a:pPr algn="just"/>
            <a:r>
              <a:rPr lang="ru-RU" dirty="0" smtClean="0">
                <a:latin typeface="Times New Roman" panose="02020603050405020304" pitchFamily="18" charset="0"/>
                <a:cs typeface="Times New Roman" panose="02020603050405020304" pitchFamily="18" charset="0"/>
              </a:rPr>
              <a:t>Чтобы педагогическая закономерность была доказанной, аргументы должны выделяться не только в педагогическом процессе, но и в психологии человека, в данных современной физиологии генетики, философии, антропологии, в истории</a:t>
            </a:r>
          </a:p>
          <a:p>
            <a:pPr algn="just"/>
            <a:r>
              <a:rPr lang="ru-RU" dirty="0" smtClean="0">
                <a:latin typeface="Times New Roman" panose="02020603050405020304" pitchFamily="18" charset="0"/>
                <a:cs typeface="Times New Roman" panose="02020603050405020304" pitchFamily="18" charset="0"/>
              </a:rPr>
              <a:t>развития жизни, в самой природе эволюции, т.е. в науках, с которыми теория физического воспитания связана. Необходима нацеленность исследования на связь с другими смежными проблемами, с общим фондом науки, на развитие ведущих идей теории; изучение истоков теории означает исследование причин и тенденций.</a:t>
            </a:r>
          </a:p>
          <a:p>
            <a:pPr algn="just"/>
            <a:r>
              <a:rPr lang="ru-RU" dirty="0" smtClean="0">
                <a:latin typeface="Times New Roman" panose="02020603050405020304" pitchFamily="18" charset="0"/>
                <a:cs typeface="Times New Roman" panose="02020603050405020304" pitchFamily="18" charset="0"/>
              </a:rPr>
              <a:t>Взаимосвязь исторического, логического и конкретно-эмпирического элементов исследования прослеживается в любой современной идее, которая имеет свои корни в прошлом и предпосылки в настоящем, отражает тенденции развития науки и потребность практики.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666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452431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1. Научная концепция должна быть целостной и непротиворечивой, т.е. излагать ведущую идею, ее доказательство, содержать оценку педагогической деятельности с позиции теории и рекомендации по улучшению практики. При этом факты не должны противоречить идеям, идеи – суждениям, обобщениям, выводам</a:t>
            </a:r>
          </a:p>
          <a:p>
            <a:pPr algn="just"/>
            <a:r>
              <a:rPr lang="ru-RU" dirty="0" smtClean="0">
                <a:latin typeface="Times New Roman" panose="02020603050405020304" pitchFamily="18" charset="0"/>
                <a:cs typeface="Times New Roman" panose="02020603050405020304" pitchFamily="18" charset="0"/>
              </a:rPr>
              <a:t>и т.п.</a:t>
            </a:r>
          </a:p>
          <a:p>
            <a:pPr algn="just"/>
            <a:r>
              <a:rPr lang="ru-RU" dirty="0" smtClean="0">
                <a:latin typeface="Times New Roman" panose="02020603050405020304" pitchFamily="18" charset="0"/>
                <a:cs typeface="Times New Roman" panose="02020603050405020304" pitchFamily="18" charset="0"/>
              </a:rPr>
              <a:t>2. Любое доказательство, обоснование концепции должно соответствовать принципам диалектической логики, ведущим идеям теории и методики физической культуры, специфике объекта и предмета исследования.</a:t>
            </a:r>
          </a:p>
          <a:p>
            <a:pPr algn="just"/>
            <a:r>
              <a:rPr lang="ru-RU" dirty="0" smtClean="0">
                <a:latin typeface="Times New Roman" panose="02020603050405020304" pitchFamily="18" charset="0"/>
                <a:cs typeface="Times New Roman" panose="02020603050405020304" pitchFamily="18" charset="0"/>
              </a:rPr>
              <a:t>3. Необходимо обеспечить соотношение теоретического и эмпирического уровней исследования, добиться гармонии эмпирики и теории, иначе теория неизбежно будет неполноценной, исследование перегружено фактами или, наоборот, заполнено рассуждениями без достаточных данных.</a:t>
            </a:r>
          </a:p>
          <a:p>
            <a:pPr algn="just"/>
            <a:r>
              <a:rPr lang="ru-RU" dirty="0" smtClean="0">
                <a:latin typeface="Times New Roman" panose="02020603050405020304" pitchFamily="18" charset="0"/>
                <a:cs typeface="Times New Roman" panose="02020603050405020304" pitchFamily="18" charset="0"/>
              </a:rPr>
              <a:t>4. Исходя из цели исследования (</a:t>
            </a:r>
            <a:r>
              <a:rPr lang="ru-RU" dirty="0" err="1" smtClean="0">
                <a:latin typeface="Times New Roman" panose="02020603050405020304" pitchFamily="18" charset="0"/>
                <a:cs typeface="Times New Roman" panose="02020603050405020304" pitchFamily="18" charset="0"/>
              </a:rPr>
              <a:t>целеопределение</a:t>
            </a:r>
            <a:r>
              <a:rPr lang="ru-RU" dirty="0" smtClean="0">
                <a:latin typeface="Times New Roman" panose="02020603050405020304" pitchFamily="18" charset="0"/>
                <a:cs typeface="Times New Roman" panose="02020603050405020304" pitchFamily="18" charset="0"/>
              </a:rPr>
              <a:t>), нужно избрать определенный тип исследования, а уж затем формулировать все остальные науковедческие вопросы: задачи, гипотезу, методы исследования и т.п. Типы исследований:</a:t>
            </a:r>
          </a:p>
          <a:p>
            <a:pPr algn="just"/>
            <a:r>
              <a:rPr lang="ru-RU" dirty="0" smtClean="0">
                <a:latin typeface="Times New Roman" panose="02020603050405020304" pitchFamily="18" charset="0"/>
                <a:cs typeface="Times New Roman" panose="02020603050405020304" pitchFamily="18" charset="0"/>
              </a:rPr>
              <a:t>теоретическое, историко-методологическое, историко-педагогическое, экспериментальное, опытно-поисковое и т. п.</a:t>
            </a:r>
          </a:p>
          <a:p>
            <a:pPr algn="just"/>
            <a:r>
              <a:rPr lang="ru-RU" dirty="0" smtClean="0">
                <a:latin typeface="Times New Roman" panose="02020603050405020304" pitchFamily="18" charset="0"/>
                <a:cs typeface="Times New Roman" panose="02020603050405020304" pitchFamily="18" charset="0"/>
              </a:rPr>
              <a:t>5. Системный подход в исследовании является на сегодня ведущим направлением научного поиска по теории физического воспитания.</a:t>
            </a:r>
          </a:p>
          <a:p>
            <a:pPr algn="just"/>
            <a:r>
              <a:rPr lang="ru-RU" dirty="0" smtClean="0">
                <a:latin typeface="Times New Roman" panose="02020603050405020304" pitchFamily="18" charset="0"/>
                <a:cs typeface="Times New Roman" panose="02020603050405020304" pitchFamily="18" charset="0"/>
              </a:rPr>
              <a:t>Таким образом, методология обеспечивает получение максимально точной и систематизированной информации о педагогических процессах в </a:t>
            </a:r>
            <a:r>
              <a:rPr lang="ru-RU" smtClean="0">
                <a:latin typeface="Times New Roman" panose="02020603050405020304" pitchFamily="18" charset="0"/>
                <a:cs typeface="Times New Roman" panose="02020603050405020304" pitchFamily="18" charset="0"/>
              </a:rPr>
              <a:t>области физической </a:t>
            </a:r>
            <a:r>
              <a:rPr lang="ru-RU" dirty="0" smtClean="0">
                <a:latin typeface="Times New Roman" panose="02020603050405020304" pitchFamily="18" charset="0"/>
                <a:cs typeface="Times New Roman" panose="02020603050405020304" pitchFamily="18" charset="0"/>
              </a:rPr>
              <a:t>культуры и спорта.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3026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Методология </a:t>
            </a:r>
            <a:r>
              <a:rPr lang="ru-RU" dirty="0" smtClean="0">
                <a:latin typeface="Times New Roman" panose="02020603050405020304" pitchFamily="18" charset="0"/>
                <a:cs typeface="Times New Roman" panose="02020603050405020304" pitchFamily="18" charset="0"/>
              </a:rPr>
              <a:t>– учение о правилах мышления при создании теории физической культуры. На первых порах методология вытекала из знаний, предписанных геометрией как наукой, где содержались нормативные указания по изучению реального мира. Затем методология выступила как комплекс правил по изучению мироздания и перешла в сферу философии. Платон и Аристотель смотрели на методологию как на логическую универсальную систему, как на орудие истинного познания.</a:t>
            </a:r>
          </a:p>
          <a:p>
            <a:pPr algn="just"/>
            <a:r>
              <a:rPr lang="ru-RU" dirty="0" smtClean="0">
                <a:latin typeface="Times New Roman" panose="02020603050405020304" pitchFamily="18" charset="0"/>
                <a:cs typeface="Times New Roman" panose="02020603050405020304" pitchFamily="18" charset="0"/>
              </a:rPr>
              <a:t>До настоящего времени проблемы методологии не занимали серьезного места в силу механистичности или религиозности тех или иных взглядов на мир. Долгое время за образец познания принимались принципы механики, разработанные Галилеем и Декартом. Эмпиризм на целые столетия стал исходной позицией для рассмотрения всех проблем. Как ни странно, именно идеалисты Кант и Гегель дали новый толчок развитию методологии, попытались рассмотреть закономерности в самом мышлении: восхождение от конкретного к абстрактному, противоречивость развития бытия и мышления и др.</a:t>
            </a:r>
          </a:p>
          <a:p>
            <a:pPr algn="just"/>
            <a:r>
              <a:rPr lang="ru-RU" dirty="0" smtClean="0">
                <a:latin typeface="Times New Roman" panose="02020603050405020304" pitchFamily="18" charset="0"/>
                <a:cs typeface="Times New Roman" panose="02020603050405020304" pitchFamily="18" charset="0"/>
              </a:rPr>
              <a:t>Все достижения прошлого были переработаны в виде диалектического метода познания реальной действительности, причем в основу его положена связь  теории и практики, познаваемость реального мира, </a:t>
            </a:r>
            <a:r>
              <a:rPr lang="ru-RU" dirty="0" err="1" smtClean="0">
                <a:latin typeface="Times New Roman" panose="02020603050405020304" pitchFamily="18" charset="0"/>
                <a:cs typeface="Times New Roman" panose="02020603050405020304" pitchFamily="18" charset="0"/>
              </a:rPr>
              <a:t>детерминирование</a:t>
            </a:r>
            <a:r>
              <a:rPr lang="ru-RU" dirty="0" smtClean="0">
                <a:latin typeface="Times New Roman" panose="02020603050405020304" pitchFamily="18" charset="0"/>
                <a:cs typeface="Times New Roman" panose="02020603050405020304" pitchFamily="18" charset="0"/>
              </a:rPr>
              <a:t> явлений,</a:t>
            </a:r>
          </a:p>
          <a:p>
            <a:pPr algn="just"/>
            <a:r>
              <a:rPr lang="ru-RU" dirty="0" smtClean="0">
                <a:latin typeface="Times New Roman" panose="02020603050405020304" pitchFamily="18" charset="0"/>
                <a:cs typeface="Times New Roman" panose="02020603050405020304" pitchFamily="18" charset="0"/>
              </a:rPr>
              <a:t>взаимодействие внешнего и внутреннего, объективного и субъективного. Диалектическая логика познания стала универсальным инструментом для всех наук, при изучении любых проблем познания и практики.</a:t>
            </a:r>
          </a:p>
          <a:p>
            <a:pPr algn="just"/>
            <a:r>
              <a:rPr lang="ru-RU" dirty="0" smtClean="0">
                <a:latin typeface="Times New Roman" panose="02020603050405020304" pitchFamily="18" charset="0"/>
                <a:cs typeface="Times New Roman" panose="02020603050405020304" pitchFamily="18" charset="0"/>
              </a:rPr>
              <a:t>В педагогике физического воспитания в силу ее специфичности вплоть до недавнего времени о методологии говорили однозначно, подходили к рассмотрению педагогических явлений с позиций марксистской философии. В «Педагогической энциклопедии» даже нет определения слова «методология». В западной педагогике физического воспитания раскрываются следующие направления развития методологии: принципы построения педагогических технологий по физической культуре; подходы к анализу педагогического знания о процессе физического воспитания; содержание проблем, связанных с системой физического воспитания (структура, направленность, координация элементов системы, понятийный аппарат и связи между терминами); анализ педагогической практики по физической культуре и спорту.</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1568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 первом обобщении все эти методологические аспекты педагогики физического воспитания так или иначе связаны с применением формальной логики. Так, специалист по методам обучения Р. </a:t>
            </a:r>
            <a:r>
              <a:rPr lang="ru-RU" dirty="0" err="1" smtClean="0">
                <a:latin typeface="Times New Roman" panose="02020603050405020304" pitchFamily="18" charset="0"/>
                <a:cs typeface="Times New Roman" panose="02020603050405020304" pitchFamily="18" charset="0"/>
              </a:rPr>
              <a:t>Барроу</a:t>
            </a:r>
            <a:r>
              <a:rPr lang="ru-RU" dirty="0" smtClean="0">
                <a:latin typeface="Times New Roman" panose="02020603050405020304" pitchFamily="18" charset="0"/>
                <a:cs typeface="Times New Roman" panose="02020603050405020304" pitchFamily="18" charset="0"/>
              </a:rPr>
              <a:t> указывает, что в обучении ведущее значение имеет понятие метода обучения, анализ его связей с другими понятиями – преподавание, учение, прием, средство обучения, его условия, факторы и т.д. Анализ связей позволяет выйти на значение обучения для дидактической технологии и педагогической практики в области физической культуры и спорта.</a:t>
            </a:r>
          </a:p>
          <a:p>
            <a:pPr algn="just"/>
            <a:r>
              <a:rPr lang="ru-RU" dirty="0" smtClean="0">
                <a:latin typeface="Times New Roman" panose="02020603050405020304" pitchFamily="18" charset="0"/>
                <a:cs typeface="Times New Roman" panose="02020603050405020304" pitchFamily="18" charset="0"/>
              </a:rPr>
              <a:t>Чаще всего методология педагогики физического воспитания трактуется как теория для создания образовательных и воспитательных концепций в области физической культуры. По мнению Р. </a:t>
            </a:r>
            <a:r>
              <a:rPr lang="ru-RU" dirty="0" err="1" smtClean="0">
                <a:latin typeface="Times New Roman" panose="02020603050405020304" pitchFamily="18" charset="0"/>
                <a:cs typeface="Times New Roman" panose="02020603050405020304" pitchFamily="18" charset="0"/>
              </a:rPr>
              <a:t>Барроу</a:t>
            </a:r>
            <a:r>
              <a:rPr lang="ru-RU" dirty="0" smtClean="0">
                <a:latin typeface="Times New Roman" panose="02020603050405020304" pitchFamily="18" charset="0"/>
                <a:cs typeface="Times New Roman" panose="02020603050405020304" pitchFamily="18" charset="0"/>
              </a:rPr>
              <a:t>, существует философия педагогики, которая и разрабатывает методологию исследований. Философия педагогики включает разработку педагогической теории и одновременно логику и смысл педагогической деятельности по физической культуре и спорту. </a:t>
            </a:r>
          </a:p>
          <a:p>
            <a:pPr algn="just"/>
            <a:r>
              <a:rPr lang="ru-RU" dirty="0" smtClean="0">
                <a:latin typeface="Times New Roman" panose="02020603050405020304" pitchFamily="18" charset="0"/>
                <a:cs typeface="Times New Roman" panose="02020603050405020304" pitchFamily="18" charset="0"/>
              </a:rPr>
              <a:t>В «Международной педагогической энциклопедии» не случайно указывается: «Методология как дисциплина лежит между двумя полюсами. С одной стороны, это техника исследования способов, методов, приемов научного исследования, а с другой – это философия науки, логический анализ концепций, являющийся исходными посылками в научной деятельности в целом».</a:t>
            </a:r>
          </a:p>
          <a:p>
            <a:pPr algn="just"/>
            <a:r>
              <a:rPr lang="ru-RU" dirty="0" smtClean="0">
                <a:latin typeface="Times New Roman" panose="02020603050405020304" pitchFamily="18" charset="0"/>
                <a:cs typeface="Times New Roman" panose="02020603050405020304" pitchFamily="18" charset="0"/>
              </a:rPr>
              <a:t>Современное понимание методологии основывается на представлении о роли и многообразных функциях, которые выполняет теперь сама наука для познания и регулирования социальных и природных процессов и явлений, формирования общественного сознания и мировоззрения, повышения эффективности человеческой деятельности, рационального использования науки, разработки стратегии и тактики, развития экономики и культуры, социального прогресса и всестороннего развития личности. С этих позиций методология педагогики физического воспитания означает философию образования в процессе занятий физической культуры и методы исследования, которые позволяют создать научную теорию этой дисциплины. Я. </a:t>
            </a:r>
            <a:r>
              <a:rPr lang="ru-RU" dirty="0" err="1" smtClean="0">
                <a:latin typeface="Times New Roman" panose="02020603050405020304" pitchFamily="18" charset="0"/>
                <a:cs typeface="Times New Roman" panose="02020603050405020304" pitchFamily="18" charset="0"/>
              </a:rPr>
              <a:t>Скалкова</a:t>
            </a:r>
            <a:r>
              <a:rPr lang="ru-RU" dirty="0" smtClean="0">
                <a:latin typeface="Times New Roman" panose="02020603050405020304" pitchFamily="18" charset="0"/>
                <a:cs typeface="Times New Roman" panose="02020603050405020304" pitchFamily="18" charset="0"/>
              </a:rPr>
              <a:t> утверждает: «Методология представляет собой систему знаний об основах и структуре педагогической теории физического воспитания». Однако такая трактовка методологии не может быть полной.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8252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Определение методологии должно опираться на следующие черты этого понятия. </a:t>
            </a:r>
          </a:p>
          <a:p>
            <a:pPr algn="just"/>
            <a:r>
              <a:rPr lang="ru-RU" b="1" dirty="0" smtClean="0">
                <a:latin typeface="Times New Roman" panose="02020603050405020304" pitchFamily="18" charset="0"/>
                <a:cs typeface="Times New Roman" panose="02020603050405020304" pitchFamily="18" charset="0"/>
              </a:rPr>
              <a:t>Методология:</a:t>
            </a:r>
          </a:p>
          <a:p>
            <a:pPr algn="just"/>
            <a:r>
              <a:rPr lang="ru-RU" dirty="0" smtClean="0">
                <a:latin typeface="Times New Roman" panose="02020603050405020304" pitchFamily="18" charset="0"/>
                <a:cs typeface="Times New Roman" panose="02020603050405020304" pitchFamily="18" charset="0"/>
              </a:rPr>
              <a:t>– определяет способы получения научных знаний, которые отражают постоянно меняющуюся педагогическую действительность (М.А. Данилов);</a:t>
            </a:r>
          </a:p>
          <a:p>
            <a:pPr algn="just"/>
            <a:r>
              <a:rPr lang="ru-RU" dirty="0" smtClean="0">
                <a:latin typeface="Times New Roman" panose="02020603050405020304" pitchFamily="18" charset="0"/>
                <a:cs typeface="Times New Roman" panose="02020603050405020304" pitchFamily="18" charset="0"/>
              </a:rPr>
              <a:t>– направляет, предопределяет основной путь, с помощью которого достигается определенная научно-исследовательская цель (П.В. </a:t>
            </a:r>
            <a:r>
              <a:rPr lang="ru-RU" dirty="0" err="1" smtClean="0">
                <a:latin typeface="Times New Roman" panose="02020603050405020304" pitchFamily="18" charset="0"/>
                <a:cs typeface="Times New Roman" panose="02020603050405020304" pitchFamily="18" charset="0"/>
              </a:rPr>
              <a:t>Копнин</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 обеспечивает всесторонность получения информации об изучаемом процессе или явлении (М.Н. </a:t>
            </a:r>
            <a:r>
              <a:rPr lang="ru-RU" dirty="0" err="1" smtClean="0">
                <a:latin typeface="Times New Roman" panose="02020603050405020304" pitchFamily="18" charset="0"/>
                <a:cs typeface="Times New Roman" panose="02020603050405020304" pitchFamily="18" charset="0"/>
              </a:rPr>
              <a:t>Скаткин</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 помогает введению новой информации в фонд теории педагогики (Ф.Ф.</a:t>
            </a:r>
          </a:p>
          <a:p>
            <a:pPr algn="just"/>
            <a:r>
              <a:rPr lang="ru-RU" dirty="0" smtClean="0">
                <a:latin typeface="Times New Roman" panose="02020603050405020304" pitchFamily="18" charset="0"/>
                <a:cs typeface="Times New Roman" panose="02020603050405020304" pitchFamily="18" charset="0"/>
              </a:rPr>
              <a:t>Королев);</a:t>
            </a:r>
          </a:p>
          <a:p>
            <a:pPr algn="just"/>
            <a:r>
              <a:rPr lang="ru-RU" dirty="0" smtClean="0">
                <a:latin typeface="Times New Roman" panose="02020603050405020304" pitchFamily="18" charset="0"/>
                <a:cs typeface="Times New Roman" panose="02020603050405020304" pitchFamily="18" charset="0"/>
              </a:rPr>
              <a:t>– обеспечивает уточнение, обогащение, систематизацию терминов и понятий в науке (В.Е. </a:t>
            </a:r>
            <a:r>
              <a:rPr lang="ru-RU" dirty="0" err="1" smtClean="0">
                <a:latin typeface="Times New Roman" panose="02020603050405020304" pitchFamily="18" charset="0"/>
                <a:cs typeface="Times New Roman" panose="02020603050405020304" pitchFamily="18" charset="0"/>
              </a:rPr>
              <a:t>Гмурман</a:t>
            </a:r>
            <a:r>
              <a:rPr lang="ru-RU" dirty="0" smtClean="0">
                <a:latin typeface="Times New Roman" panose="02020603050405020304" pitchFamily="18" charset="0"/>
                <a:cs typeface="Times New Roman" panose="02020603050405020304" pitchFamily="18" charset="0"/>
              </a:rPr>
              <a:t>, П.Р. </a:t>
            </a:r>
            <a:r>
              <a:rPr lang="ru-RU" dirty="0" err="1" smtClean="0">
                <a:latin typeface="Times New Roman" panose="02020603050405020304" pitchFamily="18" charset="0"/>
                <a:cs typeface="Times New Roman" panose="02020603050405020304" pitchFamily="18" charset="0"/>
              </a:rPr>
              <a:t>Атусов</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 создает систему научной информации, опирающуюся на объективные факты и логико-аналитический инструмент научного познания (Н.К. Гончаров, М.Н. </a:t>
            </a:r>
            <a:r>
              <a:rPr lang="ru-RU" dirty="0" err="1" smtClean="0">
                <a:latin typeface="Times New Roman" panose="02020603050405020304" pitchFamily="18" charset="0"/>
                <a:cs typeface="Times New Roman" panose="02020603050405020304" pitchFamily="18" charset="0"/>
              </a:rPr>
              <a:t>Скаткин</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Эти признаки понятия «методология», определяющие ее функции в науке, позволяют сделать следующий вывод: методология педагогики физического воспитания – это концептуальное изложение цели, содержания, методов исследования, которое обеспечивает получение максимально объективной, точной, систематизированной информации о педагогических процессах в области физической культуры и спорта.</a:t>
            </a:r>
          </a:p>
          <a:p>
            <a:pPr algn="just"/>
            <a:r>
              <a:rPr lang="ru-RU" dirty="0" smtClean="0">
                <a:latin typeface="Times New Roman" panose="02020603050405020304" pitchFamily="18" charset="0"/>
                <a:cs typeface="Times New Roman" panose="02020603050405020304" pitchFamily="18" charset="0"/>
              </a:rPr>
              <a:t>Основными признаками методологии в любом педагогическом исследовании в области физической культуры и спорта являются:</a:t>
            </a:r>
          </a:p>
          <a:p>
            <a:pPr algn="just"/>
            <a:r>
              <a:rPr lang="ru-RU" dirty="0" smtClean="0">
                <a:latin typeface="Times New Roman" panose="02020603050405020304" pitchFamily="18" charset="0"/>
                <a:cs typeface="Times New Roman" panose="02020603050405020304" pitchFamily="18" charset="0"/>
              </a:rPr>
              <a:t>– определение цели исследования с учетом уровня развития теории физического воспитания, потребностей практики, социальной актуальности и реальных возможностей данного научного коллектива или ученого;</a:t>
            </a:r>
          </a:p>
          <a:p>
            <a:pPr algn="just"/>
            <a:r>
              <a:rPr lang="ru-RU" dirty="0" smtClean="0">
                <a:latin typeface="Times New Roman" panose="02020603050405020304" pitchFamily="18" charset="0"/>
                <a:cs typeface="Times New Roman" panose="02020603050405020304" pitchFamily="18" charset="0"/>
              </a:rPr>
              <a:t>– изучение всех процессов и явлений в исследовании с позиции их внешней и внутренней обусловленности, развития и саморазвития;</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7606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2508"/>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рассмотрение воспитательных и образовательных проблем по физической культуре и спорту с позиции всех наук о человеке: социологии, психологии, антропологии, физиологии, генетики и. т.д. Теория физического воспитания – наука,</a:t>
            </a:r>
          </a:p>
          <a:p>
            <a:pPr algn="just"/>
            <a:r>
              <a:rPr lang="ru-RU" dirty="0" smtClean="0">
                <a:latin typeface="Times New Roman" panose="02020603050405020304" pitchFamily="18" charset="0"/>
                <a:cs typeface="Times New Roman" panose="02020603050405020304" pitchFamily="18" charset="0"/>
              </a:rPr>
              <a:t>объединяющая все современное человеческое знание и использующая всю научную информацию о человеке в интересах создания оптимальной педагогической системы;</a:t>
            </a:r>
          </a:p>
          <a:p>
            <a:pPr algn="just"/>
            <a:r>
              <a:rPr lang="ru-RU" dirty="0" smtClean="0">
                <a:latin typeface="Times New Roman" panose="02020603050405020304" pitchFamily="18" charset="0"/>
                <a:cs typeface="Times New Roman" panose="02020603050405020304" pitchFamily="18" charset="0"/>
              </a:rPr>
              <a:t>– ориентация на системный подход в исследовании (структура, взаимосвязь элементов и явлений, их соподчиненность, иерархия, функционирование, целостность развития системы, динамика ее развития, тенденция, сущность и особенности, факторы и условия);</a:t>
            </a:r>
          </a:p>
          <a:p>
            <a:pPr algn="just"/>
            <a:r>
              <a:rPr lang="ru-RU" dirty="0" smtClean="0">
                <a:latin typeface="Times New Roman" panose="02020603050405020304" pitchFamily="18" charset="0"/>
                <a:cs typeface="Times New Roman" panose="02020603050405020304" pitchFamily="18" charset="0"/>
              </a:rPr>
              <a:t>– выявление и разрешение противоречий в процессе обучения по физическому воспитанию;</a:t>
            </a:r>
          </a:p>
          <a:p>
            <a:pPr algn="just"/>
            <a:r>
              <a:rPr lang="ru-RU" dirty="0" smtClean="0">
                <a:latin typeface="Times New Roman" panose="02020603050405020304" pitchFamily="18" charset="0"/>
                <a:cs typeface="Times New Roman" panose="02020603050405020304" pitchFamily="18" charset="0"/>
              </a:rPr>
              <a:t>– разработка связи теории физического воспитания и практики, идей и их реализации, ориентация педагогов на научные концепции, новое педагогическое мышление при одновременном исключении старого, отживающего, преодоление</a:t>
            </a:r>
          </a:p>
          <a:p>
            <a:pPr algn="just"/>
            <a:r>
              <a:rPr lang="ru-RU" dirty="0" smtClean="0">
                <a:latin typeface="Times New Roman" panose="02020603050405020304" pitchFamily="18" charset="0"/>
                <a:cs typeface="Times New Roman" panose="02020603050405020304" pitchFamily="18" charset="0"/>
              </a:rPr>
              <a:t>педагогической косности и консерватизма.</a:t>
            </a:r>
          </a:p>
          <a:p>
            <a:pPr algn="just"/>
            <a:r>
              <a:rPr lang="ru-RU" dirty="0" smtClean="0">
                <a:latin typeface="Times New Roman" panose="02020603050405020304" pitchFamily="18" charset="0"/>
                <a:cs typeface="Times New Roman" panose="02020603050405020304" pitchFamily="18" charset="0"/>
              </a:rPr>
              <a:t>Методология исследования определяет совокупность установок, которые бы позволили провести исследование, отвечающее указанным выше признакам, и изучить стратегию исследования.</a:t>
            </a:r>
          </a:p>
          <a:p>
            <a:pPr algn="just"/>
            <a:r>
              <a:rPr lang="ru-RU" dirty="0" smtClean="0">
                <a:latin typeface="Times New Roman" panose="02020603050405020304" pitchFamily="18" charset="0"/>
                <a:cs typeface="Times New Roman" panose="02020603050405020304" pitchFamily="18" charset="0"/>
              </a:rPr>
              <a:t>Выделим основные методологические установки в педагогике физического воспитания.</a:t>
            </a:r>
          </a:p>
          <a:p>
            <a:pPr algn="just"/>
            <a:r>
              <a:rPr lang="ru-RU" dirty="0" smtClean="0">
                <a:latin typeface="Times New Roman" panose="02020603050405020304" pitchFamily="18" charset="0"/>
                <a:cs typeface="Times New Roman" panose="02020603050405020304" pitchFamily="18" charset="0"/>
              </a:rPr>
              <a:t>1. Использование междисциплинарных связей с другими науками. Начинающему исследователю полезно просмотреть последние психологические и педагогические журналы по физической культуре и спорту, чтобы увидеть наиболее</a:t>
            </a:r>
          </a:p>
          <a:p>
            <a:pPr algn="just"/>
            <a:r>
              <a:rPr lang="ru-RU" dirty="0" smtClean="0">
                <a:latin typeface="Times New Roman" panose="02020603050405020304" pitchFamily="18" charset="0"/>
                <a:cs typeface="Times New Roman" panose="02020603050405020304" pitchFamily="18" charset="0"/>
              </a:rPr>
              <a:t>употребляемые в настоящее время понятия, осознать их смысл.</a:t>
            </a:r>
          </a:p>
          <a:p>
            <a:pPr algn="just"/>
            <a:r>
              <a:rPr lang="ru-RU" dirty="0" smtClean="0">
                <a:latin typeface="Times New Roman" panose="02020603050405020304" pitchFamily="18" charset="0"/>
                <a:cs typeface="Times New Roman" panose="02020603050405020304" pitchFamily="18" charset="0"/>
              </a:rPr>
              <a:t>2. Совершенствование процесса и структуры научного исследования теории и методики физического воспитания за счет философии, социологии, психологии и т.д. Источники педагогической проблематики постоянно расширяются за счет</a:t>
            </a:r>
          </a:p>
          <a:p>
            <a:pPr algn="just"/>
            <a:r>
              <a:rPr lang="ru-RU" dirty="0" smtClean="0">
                <a:latin typeface="Times New Roman" panose="02020603050405020304" pitchFamily="18" charset="0"/>
                <a:cs typeface="Times New Roman" panose="02020603050405020304" pitchFamily="18" charset="0"/>
              </a:rPr>
              <a:t>сферы педагогической практики. Из логики развития науки приходят названия большинства тем исследований. Но многие темы и проблемы пришли из социологии, психологии, физиологии, например, изучение работоспособности, познавательных интересов, различных видов активности, теория управления и т.п.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1510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Само исследование тоже приобретает характер творческого поиска, появляются такие явления, как многообразие гипотез в педагогическом исследовании, апробация гипотез в разных исследованиях, </a:t>
            </a:r>
            <a:r>
              <a:rPr lang="ru-RU" dirty="0" err="1" smtClean="0">
                <a:latin typeface="Times New Roman" panose="02020603050405020304" pitchFamily="18" charset="0"/>
                <a:cs typeface="Times New Roman" panose="02020603050405020304" pitchFamily="18" charset="0"/>
              </a:rPr>
              <a:t>разновариативный</a:t>
            </a:r>
            <a:r>
              <a:rPr lang="ru-RU" dirty="0" smtClean="0">
                <a:latin typeface="Times New Roman" panose="02020603050405020304" pitchFamily="18" charset="0"/>
                <a:cs typeface="Times New Roman" panose="02020603050405020304" pitchFamily="18" charset="0"/>
              </a:rPr>
              <a:t> эксперимент по их проверке, оптимальная организация учебно-воспитательного процесса на основе апробации нескольких возможных вариантов учебно-тренировочной деятельности. Четко сформулированы нормативные требования к объекту, предмету, целям и задачам исследования (об этом подборе будет сказано ниже). Широко используются сегодня методы математической обработки фактического материала. </a:t>
            </a:r>
          </a:p>
          <a:p>
            <a:pPr algn="just"/>
            <a:r>
              <a:rPr lang="ru-RU" dirty="0" smtClean="0">
                <a:latin typeface="Times New Roman" panose="02020603050405020304" pitchFamily="18" charset="0"/>
                <a:cs typeface="Times New Roman" panose="02020603050405020304" pitchFamily="18" charset="0"/>
              </a:rPr>
              <a:t>3. Взаимодействие теории физического воспитания и практики – проблема, которая в современной педагогике приобретает особое значение, поскольку происходят нежелательные явления:</a:t>
            </a:r>
          </a:p>
          <a:p>
            <a:pPr algn="just"/>
            <a:r>
              <a:rPr lang="ru-RU" dirty="0" smtClean="0">
                <a:latin typeface="Times New Roman" panose="02020603050405020304" pitchFamily="18" charset="0"/>
                <a:cs typeface="Times New Roman" panose="02020603050405020304" pitchFamily="18" charset="0"/>
              </a:rPr>
              <a:t>– логика науки и логика практической деятельности часто расходятся, отсутствует взаимопонимание между теоретиками и практиками;</a:t>
            </a:r>
          </a:p>
          <a:p>
            <a:pPr algn="just"/>
            <a:r>
              <a:rPr lang="ru-RU" dirty="0" smtClean="0">
                <a:latin typeface="Times New Roman" panose="02020603050405020304" pitchFamily="18" charset="0"/>
                <a:cs typeface="Times New Roman" panose="02020603050405020304" pitchFamily="18" charset="0"/>
              </a:rPr>
              <a:t>– теория физического воспитания часто уходит внутрь себя, обслуживая нужды собственного развития;</a:t>
            </a:r>
          </a:p>
          <a:p>
            <a:pPr algn="just"/>
            <a:r>
              <a:rPr lang="ru-RU" dirty="0" smtClean="0">
                <a:latin typeface="Times New Roman" panose="02020603050405020304" pitchFamily="18" charset="0"/>
                <a:cs typeface="Times New Roman" panose="02020603050405020304" pitchFamily="18" charset="0"/>
              </a:rPr>
              <a:t>– практика в основном довольствуется популяризацией науки в области физической культуры и спорта, а не самими научными разработками, поскольку для многих специалистов научная терминология весьма сложна, абстрактна;</a:t>
            </a:r>
          </a:p>
          <a:p>
            <a:pPr algn="just"/>
            <a:r>
              <a:rPr lang="ru-RU" dirty="0" smtClean="0">
                <a:latin typeface="Times New Roman" panose="02020603050405020304" pitchFamily="18" charset="0"/>
                <a:cs typeface="Times New Roman" panose="02020603050405020304" pitchFamily="18" charset="0"/>
              </a:rPr>
              <a:t>– нет системы внедрения научных разработок в практику физического воспитания;</a:t>
            </a:r>
          </a:p>
          <a:p>
            <a:pPr algn="just"/>
            <a:r>
              <a:rPr lang="ru-RU" dirty="0" smtClean="0">
                <a:latin typeface="Times New Roman" panose="02020603050405020304" pitchFamily="18" charset="0"/>
                <a:cs typeface="Times New Roman" panose="02020603050405020304" pitchFamily="18" charset="0"/>
              </a:rPr>
              <a:t>– ведущие идеи науки выглядят как ненужное и непонятное теоретизирование, например, весьма сложно понять, что делать на практике для реализации принципов целостности, системности физического воспитания, структурирования</a:t>
            </a:r>
          </a:p>
          <a:p>
            <a:pPr algn="just"/>
            <a:r>
              <a:rPr lang="ru-RU" dirty="0" smtClean="0">
                <a:latin typeface="Times New Roman" panose="02020603050405020304" pitchFamily="18" charset="0"/>
                <a:cs typeface="Times New Roman" panose="02020603050405020304" pitchFamily="18" charset="0"/>
              </a:rPr>
              <a:t>педагогических процессов и др.</a:t>
            </a:r>
          </a:p>
          <a:p>
            <a:pPr algn="just"/>
            <a:r>
              <a:rPr lang="ru-RU" dirty="0" smtClean="0">
                <a:latin typeface="Times New Roman" panose="02020603050405020304" pitchFamily="18" charset="0"/>
                <a:cs typeface="Times New Roman" panose="02020603050405020304" pitchFamily="18" charset="0"/>
              </a:rPr>
              <a:t>Преодолеть подобные явления – общая задача ученых и практиков. Чтобы обеспечить осуществление методологических основ исследования, надо отнести к каждой группе цель, предмет и задачи исследования, сформулировать тему, которая входит в данное научное направление. Затем нужно избрать для себя те идеи и концепции, которые определяют основной подход к исследовательской теме, стратегию научного поиска. После этого формулируется научная гипотеза как предварительная концепция решенной наукой проблемы.</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3393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Философские воззрения определяют общий подход к исследованию проблемы. Однако стратегия научного поиска предполагает конкретный план исследовательской работы. Для этого определяется цель и задачи исследования. Вычленяется предмет и объект исследования, т.е. что исследовать и с какой целью.</a:t>
            </a:r>
          </a:p>
          <a:p>
            <a:pPr algn="just"/>
            <a:r>
              <a:rPr lang="ru-RU" dirty="0" smtClean="0">
                <a:latin typeface="Times New Roman" panose="02020603050405020304" pitchFamily="18" charset="0"/>
                <a:cs typeface="Times New Roman" panose="02020603050405020304" pitchFamily="18" charset="0"/>
              </a:rPr>
              <a:t>После этого вновь возвращаемся к методологии. В науке даны примерные ориентиры для формулировки методологии исследования с учетом состояния науки, практики и объекта исследования.</a:t>
            </a:r>
          </a:p>
          <a:p>
            <a:pPr algn="just"/>
            <a:r>
              <a:rPr lang="ru-RU" dirty="0" smtClean="0">
                <a:latin typeface="Times New Roman" panose="02020603050405020304" pitchFamily="18" charset="0"/>
                <a:cs typeface="Times New Roman" panose="02020603050405020304" pitchFamily="18" charset="0"/>
              </a:rPr>
              <a:t>Если изучается физкультурный коллектив – характеризуется уровень его </a:t>
            </a:r>
            <a:r>
              <a:rPr lang="ru-RU" dirty="0" err="1" smtClean="0">
                <a:latin typeface="Times New Roman" panose="02020603050405020304" pitchFamily="18" charset="0"/>
                <a:cs typeface="Times New Roman" panose="02020603050405020304" pitchFamily="18" charset="0"/>
              </a:rPr>
              <a:t>сформированности</a:t>
            </a:r>
            <a:r>
              <a:rPr lang="ru-RU" dirty="0" smtClean="0">
                <a:latin typeface="Times New Roman" panose="02020603050405020304" pitchFamily="18" charset="0"/>
                <a:cs typeface="Times New Roman" panose="02020603050405020304" pitchFamily="18" charset="0"/>
              </a:rPr>
              <a:t>, пути его развития, система межличностных отношений. Если изучается деятельность специалиста по физической культуре и спорту – определяется уровень его педагогической культуры (направленность, </a:t>
            </a:r>
            <a:r>
              <a:rPr lang="ru-RU" dirty="0" err="1" smtClean="0">
                <a:latin typeface="Times New Roman" panose="02020603050405020304" pitchFamily="18" charset="0"/>
                <a:cs typeface="Times New Roman" panose="02020603050405020304" pitchFamily="18" charset="0"/>
              </a:rPr>
              <a:t>сформированность</a:t>
            </a:r>
            <a:r>
              <a:rPr lang="ru-RU" dirty="0" smtClean="0">
                <a:latin typeface="Times New Roman" panose="02020603050405020304" pitchFamily="18" charset="0"/>
                <a:cs typeface="Times New Roman" panose="02020603050405020304" pitchFamily="18" charset="0"/>
              </a:rPr>
              <a:t> профессиональных качеств, знаний, умений, навыков, основные убеждения и т.д.).</a:t>
            </a:r>
          </a:p>
          <a:p>
            <a:pPr algn="just"/>
            <a:r>
              <a:rPr lang="ru-RU" dirty="0" smtClean="0">
                <a:latin typeface="Times New Roman" panose="02020603050405020304" pitchFamily="18" charset="0"/>
                <a:cs typeface="Times New Roman" panose="02020603050405020304" pitchFamily="18" charset="0"/>
              </a:rPr>
              <a:t>Но все эти параметры исследовательской работы рассматриваются именно как факторы, определяющие развитие личности или коллектива. Фактор – это движущая сила, основной внутренний побудитель развития объекта исследования. Значит, надо изучать теорию факторов в философии, выбрать идеи, которые станут методологическими положениями.</a:t>
            </a:r>
          </a:p>
          <a:p>
            <a:pPr algn="just"/>
            <a:r>
              <a:rPr lang="ru-RU" dirty="0" smtClean="0">
                <a:latin typeface="Times New Roman" panose="02020603050405020304" pitchFamily="18" charset="0"/>
                <a:cs typeface="Times New Roman" panose="02020603050405020304" pitchFamily="18" charset="0"/>
              </a:rPr>
              <a:t>Методология помогает определить показатели общего развития изучаемого процесса или явления. Общее развитие личности включает в себя сознание (в том числе мировоззрение), самосознание, опыт, поведение, интегративные личностные качества. Это значит, что в методологию исследования надо заложить связь сознания и поведения, которая и образует устойчивые образования – интегративные качества личности.</a:t>
            </a:r>
          </a:p>
          <a:p>
            <a:pPr algn="just"/>
            <a:r>
              <a:rPr lang="ru-RU" dirty="0" smtClean="0">
                <a:latin typeface="Times New Roman" panose="02020603050405020304" pitchFamily="18" charset="0"/>
                <a:cs typeface="Times New Roman" panose="02020603050405020304" pitchFamily="18" charset="0"/>
              </a:rPr>
              <a:t>Изучение личностных и индивидуальных параметров того, что исследует педагог, определяет предмет исследования. А все это поможет реально определить в исследовании философский подход к связи общего, типичного и единичного.</a:t>
            </a:r>
          </a:p>
          <a:p>
            <a:pPr algn="just"/>
            <a:r>
              <a:rPr lang="ru-RU" dirty="0" smtClean="0">
                <a:latin typeface="Times New Roman" panose="02020603050405020304" pitchFamily="18" charset="0"/>
                <a:cs typeface="Times New Roman" panose="02020603050405020304" pitchFamily="18" charset="0"/>
              </a:rPr>
              <a:t> Естественно, далеко не все педагогические и психологические концепции связаны друг с другом непосредственно. Так, личностный подход в физическом воспитании опосредованно связан не только с теориями личности в психологии, но с идеями </a:t>
            </a:r>
            <a:r>
              <a:rPr lang="ru-RU" dirty="0" err="1" smtClean="0">
                <a:latin typeface="Times New Roman" panose="02020603050405020304" pitchFamily="18" charset="0"/>
                <a:cs typeface="Times New Roman" panose="02020603050405020304" pitchFamily="18" charset="0"/>
              </a:rPr>
              <a:t>сензитивности</a:t>
            </a:r>
            <a:r>
              <a:rPr lang="ru-RU" dirty="0" smtClean="0">
                <a:latin typeface="Times New Roman" panose="02020603050405020304" pitchFamily="18" charset="0"/>
                <a:cs typeface="Times New Roman" panose="02020603050405020304" pitchFamily="18" charset="0"/>
              </a:rPr>
              <a:t> психологического развития, индивидуальных особенностей и др. Но, так или иначе, в основе любой темы диссертации лежит определенная психологическая концепция. Чтобы знать, как воспитывать, надо учесть, что происходит в духовном мире личности. Психологическое видение проблемы – обязательное условие эффективности педагогического поиска.</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9888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57130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 еще одно важное положение в методологии педагогики физического воспитания: наличие разных подходов, позиций и точек зрения, необходимых для развития науки. Не случайно по одному и тому же вопросу имеется несколько точек зрения, разрабатываются разные пути решения проблемы. Это означает, что сама педагогическая наука становится проблемной, поисковой, исключающей однозначные решения.</a:t>
            </a:r>
          </a:p>
          <a:p>
            <a:pPr algn="just"/>
            <a:r>
              <a:rPr lang="ru-RU" dirty="0" smtClean="0">
                <a:latin typeface="Times New Roman" panose="02020603050405020304" pitchFamily="18" charset="0"/>
                <a:cs typeface="Times New Roman" panose="02020603050405020304" pitchFamily="18" charset="0"/>
              </a:rPr>
              <a:t>Завершающим элементом в методологии исследования является систематизация позиций в виде схемы или модели изучаемого процесса или явления. Это важная часть системного подхода в научном поиске. Принципы построения моде-</a:t>
            </a:r>
          </a:p>
          <a:p>
            <a:pPr algn="just"/>
            <a:r>
              <a:rPr lang="ru-RU" dirty="0" smtClean="0">
                <a:latin typeface="Times New Roman" panose="02020603050405020304" pitchFamily="18" charset="0"/>
                <a:cs typeface="Times New Roman" panose="02020603050405020304" pitchFamily="18" charset="0"/>
              </a:rPr>
              <a:t>лей различны.</a:t>
            </a:r>
          </a:p>
          <a:p>
            <a:pPr algn="just"/>
            <a:r>
              <a:rPr lang="ru-RU" dirty="0" smtClean="0">
                <a:latin typeface="Times New Roman" panose="02020603050405020304" pitchFamily="18" charset="0"/>
                <a:cs typeface="Times New Roman" panose="02020603050405020304" pitchFamily="18" charset="0"/>
              </a:rPr>
              <a:t>Многофакторная модель используется на социально-педагогическом уровне и включает в себя </a:t>
            </a:r>
            <a:r>
              <a:rPr lang="ru-RU" dirty="0" err="1" smtClean="0">
                <a:latin typeface="Times New Roman" panose="02020603050405020304" pitchFamily="18" charset="0"/>
                <a:cs typeface="Times New Roman" panose="02020603050405020304" pitchFamily="18" charset="0"/>
              </a:rPr>
              <a:t>разновариативные</a:t>
            </a:r>
            <a:r>
              <a:rPr lang="ru-RU" dirty="0" smtClean="0">
                <a:latin typeface="Times New Roman" panose="02020603050405020304" pitchFamily="18" charset="0"/>
                <a:cs typeface="Times New Roman" panose="02020603050405020304" pitchFamily="18" charset="0"/>
              </a:rPr>
              <a:t> компоненты, связанные между собой по горизонтали (элементы, компоненты в динамике, развитии) и по вертикали (соподчиненность, иерархичность элементов).</a:t>
            </a:r>
          </a:p>
          <a:p>
            <a:pPr algn="just"/>
            <a:r>
              <a:rPr lang="ru-RU" dirty="0" smtClean="0">
                <a:latin typeface="Times New Roman" panose="02020603050405020304" pitchFamily="18" charset="0"/>
                <a:cs typeface="Times New Roman" panose="02020603050405020304" pitchFamily="18" charset="0"/>
              </a:rPr>
              <a:t>Методология опирается на определенные научные постулаты, т.е. общепринятые представления и идеи. Их надо знать, но бессмысленно доказывать. Только  творческая деятельность исследователя ведет к поиску нового в теории физического воспитания.</a:t>
            </a:r>
          </a:p>
          <a:p>
            <a:pPr algn="just"/>
            <a:r>
              <a:rPr lang="ru-RU" dirty="0" smtClean="0">
                <a:latin typeface="Times New Roman" panose="02020603050405020304" pitchFamily="18" charset="0"/>
                <a:cs typeface="Times New Roman" panose="02020603050405020304" pitchFamily="18" charset="0"/>
              </a:rPr>
              <a:t>Существуют три вида творческой деятельности.</a:t>
            </a:r>
          </a:p>
          <a:p>
            <a:pPr algn="just"/>
            <a:r>
              <a:rPr lang="ru-RU" dirty="0" smtClean="0">
                <a:latin typeface="Times New Roman" panose="02020603050405020304" pitchFamily="18" charset="0"/>
                <a:cs typeface="Times New Roman" panose="02020603050405020304" pitchFamily="18" charset="0"/>
              </a:rPr>
              <a:t>1. Комбинационное творчество – создание нового на основе комбинации известного, варьирование элементов и связей между ними.</a:t>
            </a:r>
          </a:p>
          <a:p>
            <a:pPr algn="just"/>
            <a:r>
              <a:rPr lang="ru-RU" dirty="0" smtClean="0">
                <a:latin typeface="Times New Roman" panose="02020603050405020304" pitchFamily="18" charset="0"/>
                <a:cs typeface="Times New Roman" panose="02020603050405020304" pitchFamily="18" charset="0"/>
              </a:rPr>
              <a:t>2. Инновационное творчество – внесение новых, ранее неизвестных элементов в предмет деятельности педагога по физическому воспитанию, в обучение, в воспитание и т.д.</a:t>
            </a:r>
          </a:p>
          <a:p>
            <a:pPr algn="just"/>
            <a:r>
              <a:rPr lang="ru-RU" dirty="0" smtClean="0">
                <a:latin typeface="Times New Roman" panose="02020603050405020304" pitchFamily="18" charset="0"/>
                <a:cs typeface="Times New Roman" panose="02020603050405020304" pitchFamily="18" charset="0"/>
              </a:rPr>
              <a:t>3. Исследовательское творчество – создание нового подхода или идеи, которые качественно меняют содержание форм и методов физического воспитания. Оно опирается на научные методы анализа процессов и явлений, на культуру научного поиска. В педагогике исследовательское творчество означает создание новых концепций обучения и воспитания на основе научных методов исследования и ведущих идей современной науки.</a:t>
            </a:r>
          </a:p>
          <a:p>
            <a:pPr algn="just"/>
            <a:r>
              <a:rPr lang="ru-RU" dirty="0" smtClean="0">
                <a:latin typeface="Times New Roman" panose="02020603050405020304" pitchFamily="18" charset="0"/>
                <a:cs typeface="Times New Roman" panose="02020603050405020304" pitchFamily="18" charset="0"/>
              </a:rPr>
              <a:t>Методология исследования предполагает формулировку исходных идей, главных теоретических положений, на которых исследователь строит научную концепцию (Н.К. Гончаров, М.Н. </a:t>
            </a:r>
            <a:r>
              <a:rPr lang="ru-RU" dirty="0" err="1" smtClean="0">
                <a:latin typeface="Times New Roman" panose="02020603050405020304" pitchFamily="18" charset="0"/>
                <a:cs typeface="Times New Roman" panose="02020603050405020304" pitchFamily="18" charset="0"/>
              </a:rPr>
              <a:t>Скаткин</a:t>
            </a:r>
            <a:r>
              <a:rPr lang="ru-RU" dirty="0" smtClean="0">
                <a:latin typeface="Times New Roman" panose="02020603050405020304" pitchFamily="18" charset="0"/>
                <a:cs typeface="Times New Roman" panose="02020603050405020304" pitchFamily="18" charset="0"/>
              </a:rPr>
              <a:t>, Н.Я. </a:t>
            </a:r>
            <a:r>
              <a:rPr lang="ru-RU" dirty="0" err="1" smtClean="0">
                <a:latin typeface="Times New Roman" panose="02020603050405020304" pitchFamily="18" charset="0"/>
                <a:cs typeface="Times New Roman" panose="02020603050405020304" pitchFamily="18" charset="0"/>
              </a:rPr>
              <a:t>Лернер</a:t>
            </a:r>
            <a:r>
              <a:rPr lang="ru-RU" dirty="0" smtClean="0">
                <a:latin typeface="Times New Roman" panose="02020603050405020304" pitchFamily="18" charset="0"/>
                <a:cs typeface="Times New Roman" panose="02020603050405020304" pitchFamily="18" charset="0"/>
              </a:rPr>
              <a:t>). Так, при исследовании дидактических проблем Н.Я. </a:t>
            </a:r>
            <a:r>
              <a:rPr lang="ru-RU" dirty="0" err="1" smtClean="0">
                <a:latin typeface="Times New Roman" panose="02020603050405020304" pitchFamily="18" charset="0"/>
                <a:cs typeface="Times New Roman" panose="02020603050405020304" pitchFamily="18" charset="0"/>
              </a:rPr>
              <a:t>Лернер</a:t>
            </a:r>
            <a:r>
              <a:rPr lang="ru-RU" dirty="0" smtClean="0">
                <a:latin typeface="Times New Roman" panose="02020603050405020304" pitchFamily="18" charset="0"/>
                <a:cs typeface="Times New Roman" panose="02020603050405020304" pitchFamily="18" charset="0"/>
              </a:rPr>
              <a:t> к исходной концепции относит следующую совокупность идей:</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8397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 организованную передачу молодому поколению социального опыта; обобщенный социальный опыт как систематизированное содержание образования (при этом каждому возрасту доступна только определенная часть опыта, а поэтому логика развития содержания образования определяется не логикой науки, а интенсивностью возрастного развития людей;</a:t>
            </a:r>
          </a:p>
          <a:p>
            <a:pPr algn="just"/>
            <a:r>
              <a:rPr lang="ru-RU" dirty="0" smtClean="0">
                <a:latin typeface="Times New Roman" panose="02020603050405020304" pitchFamily="18" charset="0"/>
                <a:cs typeface="Times New Roman" panose="02020603050405020304" pitchFamily="18" charset="0"/>
              </a:rPr>
              <a:t>– цель общества в воспитании молодого поколения является главным критерием в определении содержания образования;</a:t>
            </a:r>
          </a:p>
          <a:p>
            <a:pPr algn="just"/>
            <a:r>
              <a:rPr lang="ru-RU" dirty="0" smtClean="0">
                <a:latin typeface="Times New Roman" panose="02020603050405020304" pitchFamily="18" charset="0"/>
                <a:cs typeface="Times New Roman" panose="02020603050405020304" pitchFamily="18" charset="0"/>
              </a:rPr>
              <a:t>– обучение может быть понято как взаимодействие педагога и обучаемого, постигающих социальный опыт в соответствии с законами психологии познания;</a:t>
            </a:r>
          </a:p>
          <a:p>
            <a:pPr algn="just"/>
            <a:r>
              <a:rPr lang="ru-RU" dirty="0" smtClean="0">
                <a:latin typeface="Times New Roman" panose="02020603050405020304" pitchFamily="18" charset="0"/>
                <a:cs typeface="Times New Roman" panose="02020603050405020304" pitchFamily="18" charset="0"/>
              </a:rPr>
              <a:t>– содержание образования является искусственной конструкцией, а процесс обучения – творческой деятельностью, т.е. обучение не может быть стандартизировано по методике преподавания;</a:t>
            </a:r>
          </a:p>
          <a:p>
            <a:pPr algn="just"/>
            <a:r>
              <a:rPr lang="ru-RU" dirty="0" smtClean="0">
                <a:latin typeface="Times New Roman" panose="02020603050405020304" pitchFamily="18" charset="0"/>
                <a:cs typeface="Times New Roman" panose="02020603050405020304" pitchFamily="18" charset="0"/>
              </a:rPr>
              <a:t>– обучение протекает в определенных организационных формах с помощью подобранных в педагогических целях средств и методов. Поэтому дидактическое творчество осуществляется, прежде всего, в целеполагании и дидактической технологии; обучение с помощью информации развивает и воспитывает.</a:t>
            </a:r>
          </a:p>
          <a:p>
            <a:pPr algn="just"/>
            <a:r>
              <a:rPr lang="ru-RU" dirty="0" smtClean="0">
                <a:latin typeface="Times New Roman" panose="02020603050405020304" pitchFamily="18" charset="0"/>
                <a:cs typeface="Times New Roman" panose="02020603050405020304" pitchFamily="18" charset="0"/>
              </a:rPr>
              <a:t>Обучение как познание жизни предполагает и отношение к ней, т.е. отношение к обществу, труду, педагогам, науке, практике и т.д. Регулятором таких отношений являются педагогические отношения в виде педагогики сотрудничества.</a:t>
            </a:r>
          </a:p>
          <a:p>
            <a:pPr algn="just"/>
            <a:r>
              <a:rPr lang="ru-RU" dirty="0" smtClean="0">
                <a:latin typeface="Times New Roman" panose="02020603050405020304" pitchFamily="18" charset="0"/>
                <a:cs typeface="Times New Roman" panose="02020603050405020304" pitchFamily="18" charset="0"/>
              </a:rPr>
              <a:t>Из перечня этих идей видно, что научная концепция представляет опорные идеи, определяющие главный подход к проблеме. Чтобы обеспечить концептуальность исследования, надо также выделить методологические принципы, которые лежат в основе отбора и связи идей, определяют методы мышления, принятые в науке, диалектической логике. </a:t>
            </a:r>
          </a:p>
          <a:p>
            <a:pPr algn="just"/>
            <a:r>
              <a:rPr lang="ru-RU" b="1" dirty="0" smtClean="0">
                <a:latin typeface="Times New Roman" panose="02020603050405020304" pitchFamily="18" charset="0"/>
                <a:cs typeface="Times New Roman" panose="02020603050405020304" pitchFamily="18" charset="0"/>
              </a:rPr>
              <a:t>Выделим эти методы.</a:t>
            </a:r>
          </a:p>
          <a:p>
            <a:pPr algn="just"/>
            <a:r>
              <a:rPr lang="ru-RU" dirty="0" smtClean="0">
                <a:latin typeface="Times New Roman" panose="02020603050405020304" pitchFamily="18" charset="0"/>
                <a:cs typeface="Times New Roman" panose="02020603050405020304" pitchFamily="18" charset="0"/>
              </a:rPr>
              <a:t>1. Принцип историзма как принцип развития рассматривается с позиции его возникновения, формирования, развития, совершенствования, затем перехода данного явления в другое, его проекция из настоящего в будущее.</a:t>
            </a:r>
          </a:p>
          <a:p>
            <a:pPr algn="just"/>
            <a:r>
              <a:rPr lang="ru-RU" dirty="0" smtClean="0">
                <a:latin typeface="Times New Roman" panose="02020603050405020304" pitchFamily="18" charset="0"/>
                <a:cs typeface="Times New Roman" panose="02020603050405020304" pitchFamily="18" charset="0"/>
              </a:rPr>
              <a:t>Для реализации этого принципа необходимо:</a:t>
            </a:r>
          </a:p>
          <a:p>
            <a:pPr algn="just"/>
            <a:r>
              <a:rPr lang="ru-RU" dirty="0" smtClean="0">
                <a:latin typeface="Times New Roman" panose="02020603050405020304" pitchFamily="18" charset="0"/>
                <a:cs typeface="Times New Roman" panose="02020603050405020304" pitchFamily="18" charset="0"/>
              </a:rPr>
              <a:t>– проникнуть в истоки педагогической мысли, в </a:t>
            </a:r>
            <a:r>
              <a:rPr lang="ru-RU" dirty="0" err="1" smtClean="0">
                <a:latin typeface="Times New Roman" panose="02020603050405020304" pitchFamily="18" charset="0"/>
                <a:cs typeface="Times New Roman" panose="02020603050405020304" pitchFamily="18" charset="0"/>
              </a:rPr>
              <a:t>этнопедагогику</a:t>
            </a:r>
            <a:r>
              <a:rPr lang="ru-RU" dirty="0" smtClean="0">
                <a:latin typeface="Times New Roman" panose="02020603050405020304" pitchFamily="18" charset="0"/>
                <a:cs typeface="Times New Roman" panose="02020603050405020304" pitchFamily="18" charset="0"/>
              </a:rPr>
              <a:t> физического воспитания;</a:t>
            </a:r>
          </a:p>
          <a:p>
            <a:pPr algn="just"/>
            <a:r>
              <a:rPr lang="ru-RU" dirty="0" smtClean="0">
                <a:latin typeface="Times New Roman" panose="02020603050405020304" pitchFamily="18" charset="0"/>
                <a:cs typeface="Times New Roman" panose="02020603050405020304" pitchFamily="18" charset="0"/>
              </a:rPr>
              <a:t>– тщательно изучить состояние теории и методики физического воспитания на современном этапе исследования;</a:t>
            </a:r>
          </a:p>
          <a:p>
            <a:pPr algn="just"/>
            <a:r>
              <a:rPr lang="ru-RU" dirty="0" smtClean="0">
                <a:latin typeface="Times New Roman" panose="02020603050405020304" pitchFamily="18" charset="0"/>
                <a:cs typeface="Times New Roman" panose="02020603050405020304" pitchFamily="18" charset="0"/>
              </a:rPr>
              <a:t>– с позиции сегодняшнего дня сделать интроспективный анализ педагогических учений в теории и методике физического воспитания;</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7413072"/>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39</TotalTime>
  <Words>3216</Words>
  <Application>Microsoft Office PowerPoint</Application>
  <PresentationFormat>Широкоэкранный</PresentationFormat>
  <Paragraphs>111</Paragraphs>
  <Slides>12</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Calibri</vt:lpstr>
      <vt:lpstr>Calibri Light</vt:lpstr>
      <vt:lpstr>Times New Roman</vt:lpstr>
      <vt:lpstr>Ретро</vt:lpstr>
      <vt:lpstr>Функции и признаки методологии      в педагогике физического воспитания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Функции и признаки методологии      в педагогике физического воспитания </dc:title>
  <dc:creator>usewr</dc:creator>
  <cp:lastModifiedBy>usewr</cp:lastModifiedBy>
  <cp:revision>6</cp:revision>
  <dcterms:created xsi:type="dcterms:W3CDTF">2020-10-26T14:41:51Z</dcterms:created>
  <dcterms:modified xsi:type="dcterms:W3CDTF">2020-11-01T06:24:59Z</dcterms:modified>
</cp:coreProperties>
</file>